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jp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448213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A17BE0-C767-4A37-A232-D608784E59F0}" type="datetimeFigureOut">
              <a:rPr lang="en-US" smtClean="0"/>
              <a:t>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3430227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4130921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415856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2911758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3040452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9386726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20741842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928689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498227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421711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A17BE0-C767-4A37-A232-D608784E59F0}" type="datetimeFigureOut">
              <a:rPr lang="en-US" smtClean="0"/>
              <a:t>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368631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A17BE0-C767-4A37-A232-D608784E59F0}" type="datetimeFigureOut">
              <a:rPr lang="en-US" smtClean="0"/>
              <a:t>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676130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435185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131757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BA17BE0-C767-4A37-A232-D608784E59F0}" type="datetimeFigureOut">
              <a:rPr lang="en-US" smtClean="0"/>
              <a:t>2/9/2025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716951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A17BE0-C767-4A37-A232-D608784E59F0}" type="datetimeFigureOut">
              <a:rPr lang="en-US" smtClean="0"/>
              <a:t>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C090CB-3E50-4149-A4E3-AEFCE2272A14}" type="slidenum">
              <a:rPr lang="en-US" smtClean="0"/>
              <a:t>‹#›</a:t>
            </a:fld>
            <a:endParaRPr lang="en-US"/>
          </a:p>
        </p:txBody>
      </p:sp>
    </p:spTree>
    <p:extLst>
      <p:ext uri="{BB962C8B-B14F-4D97-AF65-F5344CB8AC3E}">
        <p14:creationId xmlns:p14="http://schemas.microsoft.com/office/powerpoint/2010/main" val="1007808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BA17BE0-C767-4A37-A232-D608784E59F0}" type="datetimeFigureOut">
              <a:rPr lang="en-US" smtClean="0"/>
              <a:t>2/9/2025</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0C090CB-3E50-4149-A4E3-AEFCE2272A14}" type="slidenum">
              <a:rPr lang="en-US" smtClean="0"/>
              <a:t>‹#›</a:t>
            </a:fld>
            <a:endParaRPr lang="en-US"/>
          </a:p>
        </p:txBody>
      </p:sp>
    </p:spTree>
    <p:extLst>
      <p:ext uri="{BB962C8B-B14F-4D97-AF65-F5344CB8AC3E}">
        <p14:creationId xmlns:p14="http://schemas.microsoft.com/office/powerpoint/2010/main" val="307603209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EB87C4D-831C-CB63-1904-381ED9029634}"/>
              </a:ext>
            </a:extLst>
          </p:cNvPr>
          <p:cNvSpPr>
            <a:spLocks noGrp="1"/>
          </p:cNvSpPr>
          <p:nvPr>
            <p:ph type="subTitle" idx="1"/>
          </p:nvPr>
        </p:nvSpPr>
        <p:spPr>
          <a:xfrm>
            <a:off x="1524000" y="3563100"/>
            <a:ext cx="9144000" cy="2308323"/>
          </a:xfrm>
        </p:spPr>
        <p:txBody>
          <a:bodyPr>
            <a:normAutofit fontScale="92500" lnSpcReduction="10000"/>
          </a:bodyPr>
          <a:lstStyle/>
          <a:p>
            <a:pPr>
              <a:lnSpc>
                <a:spcPct val="120000"/>
              </a:lnSpc>
            </a:pPr>
            <a:endParaRPr lang="en-US" sz="3200" dirty="0"/>
          </a:p>
          <a:p>
            <a:pPr algn="ctr">
              <a:lnSpc>
                <a:spcPct val="120000"/>
              </a:lnSpc>
            </a:pPr>
            <a:r>
              <a:rPr lang="en-US" sz="3200" dirty="0">
                <a:solidFill>
                  <a:schemeClr val="tx1"/>
                </a:solidFill>
                <a:latin typeface="Abadi Extra Light" panose="020F0502020204030204" pitchFamily="34" charset="0"/>
                <a:cs typeface="Dreaming Outloud Script Pro" panose="020F0502020204030204" pitchFamily="66" charset="0"/>
              </a:rPr>
              <a:t>HSMS – is an intuitive and efficient application designed to help you organize and track </a:t>
            </a:r>
            <a:r>
              <a:rPr lang="en-US" sz="3200">
                <a:solidFill>
                  <a:schemeClr val="tx1"/>
                </a:solidFill>
                <a:latin typeface="Abadi Extra Light" panose="020F0502020204030204" pitchFamily="34" charset="0"/>
                <a:cs typeface="Dreaming Outloud Script Pro" panose="020F0502020204030204" pitchFamily="66" charset="0"/>
              </a:rPr>
              <a:t>household storage</a:t>
            </a:r>
            <a:endParaRPr lang="en-US" sz="3200" dirty="0">
              <a:solidFill>
                <a:schemeClr val="tx1"/>
              </a:solidFill>
              <a:latin typeface="Abadi Extra Light" panose="020F0502020204030204" pitchFamily="34" charset="0"/>
              <a:cs typeface="Dreaming Outloud Script Pro" panose="020F0502020204030204" pitchFamily="66" charset="0"/>
            </a:endParaRPr>
          </a:p>
        </p:txBody>
      </p:sp>
      <p:sp>
        <p:nvSpPr>
          <p:cNvPr id="4" name="Rectangle 3">
            <a:extLst>
              <a:ext uri="{FF2B5EF4-FFF2-40B4-BE49-F238E27FC236}">
                <a16:creationId xmlns:a16="http://schemas.microsoft.com/office/drawing/2014/main" id="{05B11718-13C2-EFED-E4C1-D59243011516}"/>
              </a:ext>
            </a:extLst>
          </p:cNvPr>
          <p:cNvSpPr/>
          <p:nvPr/>
        </p:nvSpPr>
        <p:spPr>
          <a:xfrm>
            <a:off x="411018" y="1022361"/>
            <a:ext cx="11369963" cy="2308324"/>
          </a:xfrm>
          <a:prstGeom prst="rect">
            <a:avLst/>
          </a:prstGeom>
          <a:noFill/>
          <a:ln>
            <a:noFill/>
          </a:ln>
          <a:effectLst>
            <a:glow rad="127000">
              <a:schemeClr val="tx1">
                <a:lumMod val="95000"/>
              </a:schemeClr>
            </a:glow>
          </a:effectLst>
        </p:spPr>
        <p:txBody>
          <a:bodyPr wrap="square" lIns="91440" tIns="45720" rIns="91440" bIns="45720">
            <a:spAutoFit/>
            <a:scene3d>
              <a:camera prst="orthographicFront"/>
              <a:lightRig rig="threePt" dir="t"/>
            </a:scene3d>
            <a:sp3d extrusionH="57150">
              <a:bevelT w="38100" h="38100"/>
            </a:sp3d>
          </a:bodyPr>
          <a:lstStyle/>
          <a:p>
            <a:pPr algn="ctr"/>
            <a:r>
              <a:rPr lang="en-US" sz="7200" b="1" cap="none" spc="0" dirty="0">
                <a:ln w="12700">
                  <a:solidFill>
                    <a:schemeClr val="tx1">
                      <a:lumMod val="95000"/>
                      <a:lumOff val="5000"/>
                    </a:schemeClr>
                  </a:solidFill>
                  <a:prstDash val="solid"/>
                </a:ln>
                <a:effectLst>
                  <a:outerShdw dist="38100" dir="2640000" algn="bl" rotWithShape="0">
                    <a:schemeClr val="tx2">
                      <a:lumMod val="75000"/>
                    </a:schemeClr>
                  </a:outerShdw>
                  <a:reflection blurRad="88900" stA="38000" endPos="50000" dist="25400" dir="5400000" sy="-100000" algn="bl" rotWithShape="0"/>
                </a:effectLst>
              </a:rPr>
              <a:t>Home Storage  </a:t>
            </a:r>
          </a:p>
          <a:p>
            <a:pPr algn="ctr"/>
            <a:r>
              <a:rPr lang="en-US" sz="7200" b="1" cap="none" spc="0" dirty="0">
                <a:ln w="12700">
                  <a:solidFill>
                    <a:schemeClr val="tx1">
                      <a:lumMod val="95000"/>
                      <a:lumOff val="5000"/>
                    </a:schemeClr>
                  </a:solidFill>
                  <a:prstDash val="solid"/>
                </a:ln>
                <a:effectLst>
                  <a:outerShdw dist="38100" dir="2640000" algn="bl" rotWithShape="0">
                    <a:schemeClr val="tx2">
                      <a:lumMod val="75000"/>
                    </a:schemeClr>
                  </a:outerShdw>
                  <a:reflection blurRad="88900" stA="38000" endPos="50000" dist="25400" dir="5400000" sy="-100000" algn="bl" rotWithShape="0"/>
                </a:effectLst>
              </a:rPr>
              <a:t>Management </a:t>
            </a:r>
            <a:r>
              <a:rPr lang="en-US" sz="7200" b="1" dirty="0">
                <a:ln w="12700">
                  <a:solidFill>
                    <a:schemeClr val="tx1">
                      <a:lumMod val="95000"/>
                      <a:lumOff val="5000"/>
                    </a:schemeClr>
                  </a:solidFill>
                  <a:prstDash val="solid"/>
                </a:ln>
                <a:effectLst>
                  <a:outerShdw dist="38100" dir="2640000" algn="bl" rotWithShape="0">
                    <a:schemeClr val="tx2">
                      <a:lumMod val="75000"/>
                    </a:schemeClr>
                  </a:outerShdw>
                  <a:reflection blurRad="88900" stA="38000" endPos="50000" dist="25400" dir="5400000" sy="-100000" algn="bl" rotWithShape="0"/>
                </a:effectLst>
              </a:rPr>
              <a:t>System</a:t>
            </a:r>
            <a:endParaRPr lang="en-US" sz="7200" b="1" cap="none" spc="0" dirty="0">
              <a:ln w="12700">
                <a:solidFill>
                  <a:schemeClr val="tx1">
                    <a:lumMod val="95000"/>
                    <a:lumOff val="5000"/>
                  </a:schemeClr>
                </a:solidFill>
                <a:prstDash val="solid"/>
              </a:ln>
              <a:effectLst>
                <a:outerShdw dist="38100" dir="2640000" algn="bl" rotWithShape="0">
                  <a:schemeClr val="tx2">
                    <a:lumMod val="75000"/>
                  </a:schemeClr>
                </a:outerShdw>
                <a:reflection blurRad="88900" stA="38000" endPos="50000" dist="25400" dir="5400000" sy="-100000" algn="bl" rotWithShape="0"/>
              </a:effectLst>
            </a:endParaRPr>
          </a:p>
        </p:txBody>
      </p:sp>
    </p:spTree>
    <p:extLst>
      <p:ext uri="{BB962C8B-B14F-4D97-AF65-F5344CB8AC3E}">
        <p14:creationId xmlns:p14="http://schemas.microsoft.com/office/powerpoint/2010/main" val="256571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D02EC-B534-2196-69C9-FF34E91F0148}"/>
              </a:ext>
            </a:extLst>
          </p:cNvPr>
          <p:cNvSpPr>
            <a:spLocks noGrp="1"/>
          </p:cNvSpPr>
          <p:nvPr>
            <p:ph type="title"/>
          </p:nvPr>
        </p:nvSpPr>
        <p:spPr/>
        <p:txBody>
          <a:bodyPr>
            <a:normAutofit/>
          </a:bodyPr>
          <a:lstStyle/>
          <a:p>
            <a:pPr algn="ctr"/>
            <a:r>
              <a:rPr lang="en-US" sz="4000" dirty="0"/>
              <a:t>HSMS – is a part of our big Smart Home project</a:t>
            </a:r>
          </a:p>
        </p:txBody>
      </p:sp>
      <p:sp>
        <p:nvSpPr>
          <p:cNvPr id="7" name="Rectangle 6">
            <a:extLst>
              <a:ext uri="{FF2B5EF4-FFF2-40B4-BE49-F238E27FC236}">
                <a16:creationId xmlns:a16="http://schemas.microsoft.com/office/drawing/2014/main" id="{9DE0B083-B639-95A2-7D7B-8880941AFA01}"/>
              </a:ext>
            </a:extLst>
          </p:cNvPr>
          <p:cNvSpPr/>
          <p:nvPr/>
        </p:nvSpPr>
        <p:spPr>
          <a:xfrm>
            <a:off x="2218944" y="2285999"/>
            <a:ext cx="7754112" cy="42068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TextBox 7">
            <a:extLst>
              <a:ext uri="{FF2B5EF4-FFF2-40B4-BE49-F238E27FC236}">
                <a16:creationId xmlns:a16="http://schemas.microsoft.com/office/drawing/2014/main" id="{36830668-F1D9-2813-B30E-46329757A2BD}"/>
              </a:ext>
            </a:extLst>
          </p:cNvPr>
          <p:cNvSpPr txBox="1"/>
          <p:nvPr/>
        </p:nvSpPr>
        <p:spPr>
          <a:xfrm>
            <a:off x="5131262" y="2549196"/>
            <a:ext cx="2043730" cy="461665"/>
          </a:xfrm>
          <a:prstGeom prst="rect">
            <a:avLst/>
          </a:prstGeom>
          <a:noFill/>
        </p:spPr>
        <p:txBody>
          <a:bodyPr wrap="square" rtlCol="0">
            <a:spAutoFit/>
          </a:bodyPr>
          <a:lstStyle/>
          <a:p>
            <a:r>
              <a:rPr lang="en-US" sz="2400" b="1" dirty="0">
                <a:solidFill>
                  <a:schemeClr val="bg1">
                    <a:lumMod val="95000"/>
                    <a:lumOff val="5000"/>
                  </a:schemeClr>
                </a:solidFill>
              </a:rPr>
              <a:t>Smart Home</a:t>
            </a:r>
          </a:p>
        </p:txBody>
      </p:sp>
      <p:sp>
        <p:nvSpPr>
          <p:cNvPr id="9" name="Rectangle 8">
            <a:extLst>
              <a:ext uri="{FF2B5EF4-FFF2-40B4-BE49-F238E27FC236}">
                <a16:creationId xmlns:a16="http://schemas.microsoft.com/office/drawing/2014/main" id="{82BF7002-FEA3-749F-634B-0C0AB17B6124}"/>
              </a:ext>
            </a:extLst>
          </p:cNvPr>
          <p:cNvSpPr/>
          <p:nvPr/>
        </p:nvSpPr>
        <p:spPr>
          <a:xfrm>
            <a:off x="2788920" y="2688336"/>
            <a:ext cx="1865376" cy="7406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Smart Security</a:t>
            </a:r>
          </a:p>
        </p:txBody>
      </p:sp>
      <p:sp>
        <p:nvSpPr>
          <p:cNvPr id="11" name="Rectangle 10">
            <a:extLst>
              <a:ext uri="{FF2B5EF4-FFF2-40B4-BE49-F238E27FC236}">
                <a16:creationId xmlns:a16="http://schemas.microsoft.com/office/drawing/2014/main" id="{CFBCB6B7-B0B2-FD6C-053D-8C30CD82BD28}"/>
              </a:ext>
            </a:extLst>
          </p:cNvPr>
          <p:cNvSpPr/>
          <p:nvPr/>
        </p:nvSpPr>
        <p:spPr>
          <a:xfrm>
            <a:off x="7641336" y="2696063"/>
            <a:ext cx="1865376" cy="7406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t>HSMS</a:t>
            </a:r>
          </a:p>
        </p:txBody>
      </p:sp>
      <p:sp>
        <p:nvSpPr>
          <p:cNvPr id="12" name="Rectangle 11">
            <a:extLst>
              <a:ext uri="{FF2B5EF4-FFF2-40B4-BE49-F238E27FC236}">
                <a16:creationId xmlns:a16="http://schemas.microsoft.com/office/drawing/2014/main" id="{E4CCB4B5-C108-6F78-F888-94CE3EF65BE3}"/>
              </a:ext>
            </a:extLst>
          </p:cNvPr>
          <p:cNvSpPr/>
          <p:nvPr/>
        </p:nvSpPr>
        <p:spPr>
          <a:xfrm>
            <a:off x="2820171" y="5277471"/>
            <a:ext cx="1865376" cy="7406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Lighting Modules</a:t>
            </a:r>
          </a:p>
        </p:txBody>
      </p:sp>
      <p:sp>
        <p:nvSpPr>
          <p:cNvPr id="13" name="Rectangle 12">
            <a:extLst>
              <a:ext uri="{FF2B5EF4-FFF2-40B4-BE49-F238E27FC236}">
                <a16:creationId xmlns:a16="http://schemas.microsoft.com/office/drawing/2014/main" id="{900C096F-E9B1-01C5-5365-A62F01E6B2A6}"/>
              </a:ext>
            </a:extLst>
          </p:cNvPr>
          <p:cNvSpPr/>
          <p:nvPr/>
        </p:nvSpPr>
        <p:spPr>
          <a:xfrm>
            <a:off x="7641336" y="5282184"/>
            <a:ext cx="1865376" cy="7406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Planning System</a:t>
            </a:r>
          </a:p>
        </p:txBody>
      </p:sp>
      <p:sp>
        <p:nvSpPr>
          <p:cNvPr id="14" name="Rectangle 13">
            <a:extLst>
              <a:ext uri="{FF2B5EF4-FFF2-40B4-BE49-F238E27FC236}">
                <a16:creationId xmlns:a16="http://schemas.microsoft.com/office/drawing/2014/main" id="{30112EB4-BC85-2954-7B4D-1AFD68D64FE1}"/>
              </a:ext>
            </a:extLst>
          </p:cNvPr>
          <p:cNvSpPr/>
          <p:nvPr/>
        </p:nvSpPr>
        <p:spPr>
          <a:xfrm>
            <a:off x="5221224" y="4019105"/>
            <a:ext cx="1865376" cy="7406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Android / IOS</a:t>
            </a:r>
          </a:p>
        </p:txBody>
      </p:sp>
      <p:cxnSp>
        <p:nvCxnSpPr>
          <p:cNvPr id="16" name="Straight Arrow Connector 15">
            <a:extLst>
              <a:ext uri="{FF2B5EF4-FFF2-40B4-BE49-F238E27FC236}">
                <a16:creationId xmlns:a16="http://schemas.microsoft.com/office/drawing/2014/main" id="{DB31CD4A-8FF0-DE77-3D83-B36804058EBB}"/>
              </a:ext>
            </a:extLst>
          </p:cNvPr>
          <p:cNvCxnSpPr>
            <a:cxnSpLocks/>
          </p:cNvCxnSpPr>
          <p:nvPr/>
        </p:nvCxnSpPr>
        <p:spPr>
          <a:xfrm flipV="1">
            <a:off x="7086600" y="3436727"/>
            <a:ext cx="554736" cy="58237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6F01C456-BD14-837A-4498-A09487245A25}"/>
              </a:ext>
            </a:extLst>
          </p:cNvPr>
          <p:cNvCxnSpPr>
            <a:cxnSpLocks/>
          </p:cNvCxnSpPr>
          <p:nvPr/>
        </p:nvCxnSpPr>
        <p:spPr>
          <a:xfrm flipH="1" flipV="1">
            <a:off x="4654296" y="3429000"/>
            <a:ext cx="566928" cy="59010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35A2AE90-82F4-0503-CDD7-E75A658A7013}"/>
              </a:ext>
            </a:extLst>
          </p:cNvPr>
          <p:cNvCxnSpPr/>
          <p:nvPr/>
        </p:nvCxnSpPr>
        <p:spPr>
          <a:xfrm flipH="1">
            <a:off x="4654296" y="4759769"/>
            <a:ext cx="566928" cy="52241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2" name="Straight Arrow Connector 21">
            <a:extLst>
              <a:ext uri="{FF2B5EF4-FFF2-40B4-BE49-F238E27FC236}">
                <a16:creationId xmlns:a16="http://schemas.microsoft.com/office/drawing/2014/main" id="{D9377424-18E8-E637-277E-8D632A2A50DD}"/>
              </a:ext>
            </a:extLst>
          </p:cNvPr>
          <p:cNvCxnSpPr>
            <a:cxnSpLocks/>
          </p:cNvCxnSpPr>
          <p:nvPr/>
        </p:nvCxnSpPr>
        <p:spPr>
          <a:xfrm>
            <a:off x="7086600" y="4759769"/>
            <a:ext cx="566928" cy="52241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6" name="Picture 25" descr="A green robot logo&#10;&#10;AI-generated content may be incorrect.">
            <a:extLst>
              <a:ext uri="{FF2B5EF4-FFF2-40B4-BE49-F238E27FC236}">
                <a16:creationId xmlns:a16="http://schemas.microsoft.com/office/drawing/2014/main" id="{8396C51F-0EEF-2A4F-7A5C-4372147ECA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1401" y="3337595"/>
            <a:ext cx="702945" cy="611976"/>
          </a:xfrm>
          <a:prstGeom prst="rect">
            <a:avLst/>
          </a:prstGeom>
        </p:spPr>
      </p:pic>
      <p:pic>
        <p:nvPicPr>
          <p:cNvPr id="30" name="Picture 29" descr="A black logo with a white background&#10;&#10;AI-generated content may be incorrect.">
            <a:extLst>
              <a:ext uri="{FF2B5EF4-FFF2-40B4-BE49-F238E27FC236}">
                <a16:creationId xmlns:a16="http://schemas.microsoft.com/office/drawing/2014/main" id="{EBAB33BE-0B69-F338-BC43-90975CC84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6848" y="3423794"/>
            <a:ext cx="1045648" cy="455622"/>
          </a:xfrm>
          <a:prstGeom prst="rect">
            <a:avLst/>
          </a:prstGeom>
        </p:spPr>
      </p:pic>
      <p:cxnSp>
        <p:nvCxnSpPr>
          <p:cNvPr id="32" name="Straight Connector 31">
            <a:extLst>
              <a:ext uri="{FF2B5EF4-FFF2-40B4-BE49-F238E27FC236}">
                <a16:creationId xmlns:a16="http://schemas.microsoft.com/office/drawing/2014/main" id="{EC2E8A82-032C-71B3-3478-A287F43A85D7}"/>
              </a:ext>
            </a:extLst>
          </p:cNvPr>
          <p:cNvCxnSpPr>
            <a:cxnSpLocks/>
            <a:endCxn id="13" idx="0"/>
          </p:cNvCxnSpPr>
          <p:nvPr/>
        </p:nvCxnSpPr>
        <p:spPr>
          <a:xfrm>
            <a:off x="8574024" y="3428507"/>
            <a:ext cx="0" cy="1853677"/>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7D42CF0E-ACB6-3E36-3B4D-A2C51E796EB9}"/>
              </a:ext>
            </a:extLst>
          </p:cNvPr>
          <p:cNvCxnSpPr>
            <a:cxnSpLocks/>
            <a:stCxn id="12" idx="3"/>
            <a:endCxn id="13" idx="1"/>
          </p:cNvCxnSpPr>
          <p:nvPr/>
        </p:nvCxnSpPr>
        <p:spPr>
          <a:xfrm>
            <a:off x="4685547" y="5647803"/>
            <a:ext cx="2955789" cy="4713"/>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8D7AAC99-7F8E-3DE7-2338-4C8C8A199005}"/>
              </a:ext>
            </a:extLst>
          </p:cNvPr>
          <p:cNvCxnSpPr>
            <a:cxnSpLocks/>
            <a:stCxn id="9" idx="2"/>
          </p:cNvCxnSpPr>
          <p:nvPr/>
        </p:nvCxnSpPr>
        <p:spPr>
          <a:xfrm>
            <a:off x="3721608" y="3429000"/>
            <a:ext cx="0" cy="184847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1186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F3F4B-C8DA-A910-CD48-74D897336F6D}"/>
              </a:ext>
            </a:extLst>
          </p:cNvPr>
          <p:cNvSpPr>
            <a:spLocks noGrp="1"/>
          </p:cNvSpPr>
          <p:nvPr>
            <p:ph type="title"/>
          </p:nvPr>
        </p:nvSpPr>
        <p:spPr/>
        <p:txBody>
          <a:bodyPr/>
          <a:lstStyle/>
          <a:p>
            <a:r>
              <a:rPr lang="en-US" dirty="0">
                <a:solidFill>
                  <a:schemeClr val="tx1"/>
                </a:solidFill>
              </a:rPr>
              <a:t>Your Home Storage</a:t>
            </a:r>
          </a:p>
        </p:txBody>
      </p:sp>
      <p:pic>
        <p:nvPicPr>
          <p:cNvPr id="6" name="view_model">
            <a:hlinkClick r:id="" action="ppaction://media"/>
            <a:extLst>
              <a:ext uri="{FF2B5EF4-FFF2-40B4-BE49-F238E27FC236}">
                <a16:creationId xmlns:a16="http://schemas.microsoft.com/office/drawing/2014/main" id="{5D67520F-D9B2-79E7-8CF7-1F7EC379FDB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6807" y="1489571"/>
            <a:ext cx="8739663" cy="4915711"/>
          </a:xfrm>
        </p:spPr>
      </p:pic>
    </p:spTree>
    <p:extLst>
      <p:ext uri="{BB962C8B-B14F-4D97-AF65-F5344CB8AC3E}">
        <p14:creationId xmlns:p14="http://schemas.microsoft.com/office/powerpoint/2010/main" val="2199717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8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D67BE-9D93-2F42-CB42-20C474EA5C52}"/>
              </a:ext>
            </a:extLst>
          </p:cNvPr>
          <p:cNvSpPr>
            <a:spLocks noGrp="1"/>
          </p:cNvSpPr>
          <p:nvPr>
            <p:ph type="title"/>
          </p:nvPr>
        </p:nvSpPr>
        <p:spPr>
          <a:xfrm>
            <a:off x="646111" y="997663"/>
            <a:ext cx="9404723" cy="1400530"/>
          </a:xfrm>
        </p:spPr>
        <p:txBody>
          <a:bodyPr/>
          <a:lstStyle/>
          <a:p>
            <a:r>
              <a:rPr lang="en-US" dirty="0"/>
              <a:t>What problem does it solve</a:t>
            </a:r>
          </a:p>
        </p:txBody>
      </p:sp>
      <p:sp>
        <p:nvSpPr>
          <p:cNvPr id="3" name="Content Placeholder 2">
            <a:extLst>
              <a:ext uri="{FF2B5EF4-FFF2-40B4-BE49-F238E27FC236}">
                <a16:creationId xmlns:a16="http://schemas.microsoft.com/office/drawing/2014/main" id="{04EABAE1-01E8-15A0-E00A-621D4BC183E2}"/>
              </a:ext>
            </a:extLst>
          </p:cNvPr>
          <p:cNvSpPr>
            <a:spLocks noGrp="1"/>
          </p:cNvSpPr>
          <p:nvPr>
            <p:ph idx="1"/>
          </p:nvPr>
        </p:nvSpPr>
        <p:spPr>
          <a:xfrm>
            <a:off x="1104293" y="2865719"/>
            <a:ext cx="8946541" cy="3618208"/>
          </a:xfrm>
        </p:spPr>
        <p:txBody>
          <a:bodyPr/>
          <a:lstStyle/>
          <a:p>
            <a:pPr>
              <a:lnSpc>
                <a:spcPct val="150000"/>
              </a:lnSpc>
            </a:pPr>
            <a:r>
              <a:rPr lang="en-US" dirty="0"/>
              <a:t>The Home Storage Management System is an intuitive and efficient application designed to help you organize and track household storage. Whether you need to manage pantry items, tools, or any other household goods, this app provides an easy way to store, retrieve, and monitor your belongings.</a:t>
            </a:r>
          </a:p>
        </p:txBody>
      </p:sp>
    </p:spTree>
    <p:extLst>
      <p:ext uri="{BB962C8B-B14F-4D97-AF65-F5344CB8AC3E}">
        <p14:creationId xmlns:p14="http://schemas.microsoft.com/office/powerpoint/2010/main" val="2037303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44017-3B52-B843-2F6B-5CEEF6A6F2E5}"/>
              </a:ext>
            </a:extLst>
          </p:cNvPr>
          <p:cNvSpPr>
            <a:spLocks noGrp="1"/>
          </p:cNvSpPr>
          <p:nvPr>
            <p:ph type="title"/>
          </p:nvPr>
        </p:nvSpPr>
        <p:spPr>
          <a:xfrm>
            <a:off x="645130" y="849881"/>
            <a:ext cx="9404723" cy="951209"/>
          </a:xfrm>
        </p:spPr>
        <p:txBody>
          <a:bodyPr/>
          <a:lstStyle/>
          <a:p>
            <a:r>
              <a:rPr lang="en-US" dirty="0"/>
              <a:t>Key features</a:t>
            </a:r>
          </a:p>
        </p:txBody>
      </p:sp>
      <p:sp>
        <p:nvSpPr>
          <p:cNvPr id="3" name="Content Placeholder 2">
            <a:extLst>
              <a:ext uri="{FF2B5EF4-FFF2-40B4-BE49-F238E27FC236}">
                <a16:creationId xmlns:a16="http://schemas.microsoft.com/office/drawing/2014/main" id="{CA6C3B3E-2CDF-5D84-7C97-0E390029EE38}"/>
              </a:ext>
            </a:extLst>
          </p:cNvPr>
          <p:cNvSpPr>
            <a:spLocks noGrp="1"/>
          </p:cNvSpPr>
          <p:nvPr>
            <p:ph idx="1"/>
          </p:nvPr>
        </p:nvSpPr>
        <p:spPr>
          <a:xfrm>
            <a:off x="1103312" y="2191463"/>
            <a:ext cx="8946541" cy="4195481"/>
          </a:xfrm>
        </p:spPr>
        <p:txBody>
          <a:bodyPr>
            <a:normAutofit/>
          </a:bodyPr>
          <a:lstStyle/>
          <a:p>
            <a:r>
              <a:rPr lang="en-US" b="1" dirty="0"/>
              <a:t>Manage Shelves: </a:t>
            </a:r>
            <a:r>
              <a:rPr lang="en-US" dirty="0"/>
              <a:t>Create, rename, and remove shelves to keep your storage structured.	</a:t>
            </a:r>
          </a:p>
          <a:p>
            <a:r>
              <a:rPr lang="en-US" b="1" dirty="0"/>
              <a:t>Product Management: </a:t>
            </a:r>
            <a:r>
              <a:rPr lang="en-US" dirty="0"/>
              <a:t>Add new products, place them on a shelf, take them when needed, and replace them if necessary.	</a:t>
            </a:r>
          </a:p>
          <a:p>
            <a:r>
              <a:rPr lang="en-US" b="1" dirty="0"/>
              <a:t>Fast Search: </a:t>
            </a:r>
            <a:r>
              <a:rPr lang="en-US" dirty="0"/>
              <a:t>Quickly locate items with an efficient search function.	</a:t>
            </a:r>
          </a:p>
          <a:p>
            <a:r>
              <a:rPr lang="en-US" b="1" dirty="0"/>
              <a:t>Organized Storage: </a:t>
            </a:r>
            <a:r>
              <a:rPr lang="en-US" dirty="0"/>
              <a:t>Categorize items and optimize space utilization.	</a:t>
            </a:r>
          </a:p>
          <a:p>
            <a:r>
              <a:rPr lang="en-US" b="1" dirty="0"/>
              <a:t>Expiration Date Tracking: </a:t>
            </a:r>
            <a:r>
              <a:rPr lang="en-US" dirty="0"/>
              <a:t>Keep track of item expiration dates to reduce waste.	</a:t>
            </a:r>
          </a:p>
          <a:p>
            <a:r>
              <a:rPr lang="en-US" b="1" dirty="0"/>
              <a:t>Shelf Monitoring: </a:t>
            </a:r>
            <a:r>
              <a:rPr lang="en-US" dirty="0"/>
              <a:t>Track shelf filling by weight or volume to prevent overloading.</a:t>
            </a:r>
          </a:p>
        </p:txBody>
      </p:sp>
    </p:spTree>
    <p:extLst>
      <p:ext uri="{BB962C8B-B14F-4D97-AF65-F5344CB8AC3E}">
        <p14:creationId xmlns:p14="http://schemas.microsoft.com/office/powerpoint/2010/main" val="3597500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CE0CC-EA6A-9CD3-7CDF-8C6325641B9E}"/>
              </a:ext>
            </a:extLst>
          </p:cNvPr>
          <p:cNvSpPr>
            <a:spLocks noGrp="1"/>
          </p:cNvSpPr>
          <p:nvPr>
            <p:ph type="title"/>
          </p:nvPr>
        </p:nvSpPr>
        <p:spPr>
          <a:xfrm>
            <a:off x="645130" y="896063"/>
            <a:ext cx="9404723" cy="868082"/>
          </a:xfrm>
        </p:spPr>
        <p:txBody>
          <a:bodyPr/>
          <a:lstStyle/>
          <a:p>
            <a:r>
              <a:rPr lang="en-US" dirty="0"/>
              <a:t>Authentication in App</a:t>
            </a:r>
          </a:p>
        </p:txBody>
      </p:sp>
      <p:sp>
        <p:nvSpPr>
          <p:cNvPr id="3" name="Content Placeholder 2">
            <a:extLst>
              <a:ext uri="{FF2B5EF4-FFF2-40B4-BE49-F238E27FC236}">
                <a16:creationId xmlns:a16="http://schemas.microsoft.com/office/drawing/2014/main" id="{86E6A60F-54A9-BB22-D355-53547E90855B}"/>
              </a:ext>
            </a:extLst>
          </p:cNvPr>
          <p:cNvSpPr>
            <a:spLocks noGrp="1"/>
          </p:cNvSpPr>
          <p:nvPr>
            <p:ph idx="1"/>
          </p:nvPr>
        </p:nvSpPr>
        <p:spPr>
          <a:xfrm>
            <a:off x="1103312" y="2043681"/>
            <a:ext cx="8946541" cy="4195481"/>
          </a:xfrm>
        </p:spPr>
        <p:txBody>
          <a:bodyPr/>
          <a:lstStyle/>
          <a:p>
            <a:r>
              <a:rPr lang="en-US" dirty="0"/>
              <a:t>One App for each family member</a:t>
            </a:r>
          </a:p>
        </p:txBody>
      </p:sp>
      <p:sp>
        <p:nvSpPr>
          <p:cNvPr id="4" name="Rectangle 3">
            <a:extLst>
              <a:ext uri="{FF2B5EF4-FFF2-40B4-BE49-F238E27FC236}">
                <a16:creationId xmlns:a16="http://schemas.microsoft.com/office/drawing/2014/main" id="{8824EBFA-A219-DF67-ABB5-91E8287C9552}"/>
              </a:ext>
            </a:extLst>
          </p:cNvPr>
          <p:cNvSpPr/>
          <p:nvPr/>
        </p:nvSpPr>
        <p:spPr>
          <a:xfrm>
            <a:off x="4812143" y="2909455"/>
            <a:ext cx="2410691" cy="67425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3600" b="1" dirty="0"/>
          </a:p>
        </p:txBody>
      </p:sp>
      <p:sp>
        <p:nvSpPr>
          <p:cNvPr id="5" name="Rectangle 4">
            <a:extLst>
              <a:ext uri="{FF2B5EF4-FFF2-40B4-BE49-F238E27FC236}">
                <a16:creationId xmlns:a16="http://schemas.microsoft.com/office/drawing/2014/main" id="{B72DAE26-0CA0-B927-5DAE-45FC33969B5D}"/>
              </a:ext>
            </a:extLst>
          </p:cNvPr>
          <p:cNvSpPr/>
          <p:nvPr/>
        </p:nvSpPr>
        <p:spPr>
          <a:xfrm>
            <a:off x="5017055" y="2784917"/>
            <a:ext cx="2000869"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chemeClr val="tx1">
                      <a:lumMod val="85000"/>
                    </a:schemeClr>
                  </a:solidFill>
                </a:ln>
                <a:solidFill>
                  <a:schemeClr val="tx2">
                    <a:lumMod val="75000"/>
                  </a:schemeClr>
                </a:solidFill>
                <a:effectLst>
                  <a:outerShdw blurRad="50800" dist="38100" dir="10800000" algn="r" rotWithShape="0">
                    <a:prstClr val="black">
                      <a:alpha val="40000"/>
                    </a:prstClr>
                  </a:outerShdw>
                </a:effectLst>
              </a:rPr>
              <a:t>HSMS</a:t>
            </a:r>
          </a:p>
        </p:txBody>
      </p:sp>
      <p:sp>
        <p:nvSpPr>
          <p:cNvPr id="6" name="Rectangle 5">
            <a:extLst>
              <a:ext uri="{FF2B5EF4-FFF2-40B4-BE49-F238E27FC236}">
                <a16:creationId xmlns:a16="http://schemas.microsoft.com/office/drawing/2014/main" id="{DBB5BEA8-4888-83CB-4FBF-77752E58CD28}"/>
              </a:ext>
            </a:extLst>
          </p:cNvPr>
          <p:cNvSpPr/>
          <p:nvPr/>
        </p:nvSpPr>
        <p:spPr>
          <a:xfrm>
            <a:off x="1884218" y="3916218"/>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Mother</a:t>
            </a:r>
          </a:p>
        </p:txBody>
      </p:sp>
      <p:sp>
        <p:nvSpPr>
          <p:cNvPr id="7" name="Rectangle 6">
            <a:extLst>
              <a:ext uri="{FF2B5EF4-FFF2-40B4-BE49-F238E27FC236}">
                <a16:creationId xmlns:a16="http://schemas.microsoft.com/office/drawing/2014/main" id="{8956C9F3-9992-6BDA-0F95-4DF02BF6222B}"/>
              </a:ext>
            </a:extLst>
          </p:cNvPr>
          <p:cNvSpPr/>
          <p:nvPr/>
        </p:nvSpPr>
        <p:spPr>
          <a:xfrm>
            <a:off x="8626764" y="3916218"/>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Father</a:t>
            </a:r>
          </a:p>
        </p:txBody>
      </p:sp>
      <p:sp>
        <p:nvSpPr>
          <p:cNvPr id="8" name="Rectangle 7">
            <a:extLst>
              <a:ext uri="{FF2B5EF4-FFF2-40B4-BE49-F238E27FC236}">
                <a16:creationId xmlns:a16="http://schemas.microsoft.com/office/drawing/2014/main" id="{57B67713-0F5C-6BF0-4159-AB79367A6B8C}"/>
              </a:ext>
            </a:extLst>
          </p:cNvPr>
          <p:cNvSpPr/>
          <p:nvPr/>
        </p:nvSpPr>
        <p:spPr>
          <a:xfrm>
            <a:off x="2724727" y="4895001"/>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Son</a:t>
            </a:r>
          </a:p>
        </p:txBody>
      </p:sp>
      <p:sp>
        <p:nvSpPr>
          <p:cNvPr id="9" name="Rectangle 8">
            <a:extLst>
              <a:ext uri="{FF2B5EF4-FFF2-40B4-BE49-F238E27FC236}">
                <a16:creationId xmlns:a16="http://schemas.microsoft.com/office/drawing/2014/main" id="{42D1F482-FB0A-4011-5AA1-EE1E6CDDC0DC}"/>
              </a:ext>
            </a:extLst>
          </p:cNvPr>
          <p:cNvSpPr/>
          <p:nvPr/>
        </p:nvSpPr>
        <p:spPr>
          <a:xfrm>
            <a:off x="7869384" y="4895001"/>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Daughter</a:t>
            </a:r>
          </a:p>
        </p:txBody>
      </p:sp>
      <p:sp>
        <p:nvSpPr>
          <p:cNvPr id="10" name="Rectangle 9">
            <a:extLst>
              <a:ext uri="{FF2B5EF4-FFF2-40B4-BE49-F238E27FC236}">
                <a16:creationId xmlns:a16="http://schemas.microsoft.com/office/drawing/2014/main" id="{157805F7-3FB2-6339-775D-56563972A789}"/>
              </a:ext>
            </a:extLst>
          </p:cNvPr>
          <p:cNvSpPr/>
          <p:nvPr/>
        </p:nvSpPr>
        <p:spPr>
          <a:xfrm>
            <a:off x="3565236" y="5855700"/>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Grandpa</a:t>
            </a:r>
          </a:p>
        </p:txBody>
      </p:sp>
      <p:sp>
        <p:nvSpPr>
          <p:cNvPr id="11" name="Rectangle 10">
            <a:extLst>
              <a:ext uri="{FF2B5EF4-FFF2-40B4-BE49-F238E27FC236}">
                <a16:creationId xmlns:a16="http://schemas.microsoft.com/office/drawing/2014/main" id="{92C9E4D8-01BB-A680-9B3C-8DC21FF63DD9}"/>
              </a:ext>
            </a:extLst>
          </p:cNvPr>
          <p:cNvSpPr/>
          <p:nvPr/>
        </p:nvSpPr>
        <p:spPr>
          <a:xfrm>
            <a:off x="7028875" y="5788755"/>
            <a:ext cx="1681018" cy="50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Grandma</a:t>
            </a:r>
          </a:p>
        </p:txBody>
      </p:sp>
      <p:cxnSp>
        <p:nvCxnSpPr>
          <p:cNvPr id="13" name="Straight Arrow Connector 12">
            <a:extLst>
              <a:ext uri="{FF2B5EF4-FFF2-40B4-BE49-F238E27FC236}">
                <a16:creationId xmlns:a16="http://schemas.microsoft.com/office/drawing/2014/main" id="{00EB77AD-3B67-4FF0-7C40-65C88F41C157}"/>
              </a:ext>
            </a:extLst>
          </p:cNvPr>
          <p:cNvCxnSpPr>
            <a:endCxn id="6" idx="3"/>
          </p:cNvCxnSpPr>
          <p:nvPr/>
        </p:nvCxnSpPr>
        <p:spPr>
          <a:xfrm flipH="1">
            <a:off x="3565236" y="3583709"/>
            <a:ext cx="1246907" cy="586509"/>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3DA1696B-D5A5-0DFB-54D5-66A8540238B0}"/>
              </a:ext>
            </a:extLst>
          </p:cNvPr>
          <p:cNvCxnSpPr>
            <a:cxnSpLocks/>
            <a:endCxn id="8" idx="3"/>
          </p:cNvCxnSpPr>
          <p:nvPr/>
        </p:nvCxnSpPr>
        <p:spPr>
          <a:xfrm flipH="1">
            <a:off x="4405745" y="3658889"/>
            <a:ext cx="1004458" cy="1490112"/>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C06FD5FC-146F-0D66-A9B5-EF334D24F2C4}"/>
              </a:ext>
            </a:extLst>
          </p:cNvPr>
          <p:cNvCxnSpPr>
            <a:cxnSpLocks/>
            <a:endCxn id="10" idx="3"/>
          </p:cNvCxnSpPr>
          <p:nvPr/>
        </p:nvCxnSpPr>
        <p:spPr>
          <a:xfrm flipH="1">
            <a:off x="5246254" y="3622963"/>
            <a:ext cx="638806" cy="2486737"/>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974C5553-A12B-1167-0FF5-01AB2481E294}"/>
              </a:ext>
            </a:extLst>
          </p:cNvPr>
          <p:cNvCxnSpPr>
            <a:cxnSpLocks/>
          </p:cNvCxnSpPr>
          <p:nvPr/>
        </p:nvCxnSpPr>
        <p:spPr>
          <a:xfrm>
            <a:off x="6112867" y="3622963"/>
            <a:ext cx="905057" cy="2449945"/>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Arrow Connector 26">
            <a:extLst>
              <a:ext uri="{FF2B5EF4-FFF2-40B4-BE49-F238E27FC236}">
                <a16:creationId xmlns:a16="http://schemas.microsoft.com/office/drawing/2014/main" id="{D09E6C75-92BE-465B-5204-5887D99AE7A6}"/>
              </a:ext>
            </a:extLst>
          </p:cNvPr>
          <p:cNvCxnSpPr>
            <a:cxnSpLocks/>
            <a:endCxn id="9" idx="1"/>
          </p:cNvCxnSpPr>
          <p:nvPr/>
        </p:nvCxnSpPr>
        <p:spPr>
          <a:xfrm>
            <a:off x="6713425" y="3622963"/>
            <a:ext cx="1155959" cy="1526038"/>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15E0A65C-40D6-B360-CFD1-E6A08378414F}"/>
              </a:ext>
            </a:extLst>
          </p:cNvPr>
          <p:cNvCxnSpPr>
            <a:cxnSpLocks/>
            <a:endCxn id="7" idx="1"/>
          </p:cNvCxnSpPr>
          <p:nvPr/>
        </p:nvCxnSpPr>
        <p:spPr>
          <a:xfrm>
            <a:off x="7247123" y="3595524"/>
            <a:ext cx="1379641" cy="574694"/>
          </a:xfrm>
          <a:prstGeom prst="straightConnector1">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51271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6DE6E-1CBE-254A-AABA-87D1BFA4875F}"/>
              </a:ext>
            </a:extLst>
          </p:cNvPr>
          <p:cNvSpPr>
            <a:spLocks noGrp="1"/>
          </p:cNvSpPr>
          <p:nvPr>
            <p:ph type="title"/>
          </p:nvPr>
        </p:nvSpPr>
        <p:spPr>
          <a:xfrm>
            <a:off x="530579" y="251053"/>
            <a:ext cx="9404723" cy="1400530"/>
          </a:xfrm>
        </p:spPr>
        <p:txBody>
          <a:bodyPr/>
          <a:lstStyle/>
          <a:p>
            <a:r>
              <a:rPr lang="en-US" dirty="0"/>
              <a:t>Time Schedule planning</a:t>
            </a:r>
          </a:p>
        </p:txBody>
      </p:sp>
      <p:sp>
        <p:nvSpPr>
          <p:cNvPr id="3" name="Content Placeholder 2">
            <a:extLst>
              <a:ext uri="{FF2B5EF4-FFF2-40B4-BE49-F238E27FC236}">
                <a16:creationId xmlns:a16="http://schemas.microsoft.com/office/drawing/2014/main" id="{A118C6EF-71A5-FFA3-B12E-27B0703E79A9}"/>
              </a:ext>
            </a:extLst>
          </p:cNvPr>
          <p:cNvSpPr>
            <a:spLocks noGrp="1"/>
          </p:cNvSpPr>
          <p:nvPr>
            <p:ph idx="1"/>
          </p:nvPr>
        </p:nvSpPr>
        <p:spPr>
          <a:xfrm>
            <a:off x="530579" y="968957"/>
            <a:ext cx="4585423" cy="4825999"/>
          </a:xfrm>
        </p:spPr>
        <p:txBody>
          <a:bodyPr/>
          <a:lstStyle/>
          <a:p>
            <a:pPr marL="0" indent="0" algn="ctr">
              <a:buNone/>
            </a:pPr>
            <a:r>
              <a:rPr lang="en-US" sz="3200" b="1" dirty="0"/>
              <a:t>Dima</a:t>
            </a:r>
          </a:p>
          <a:p>
            <a:pPr marL="0" indent="0" algn="ctr">
              <a:buNone/>
            </a:pPr>
            <a:endParaRPr lang="en-US" b="1" dirty="0"/>
          </a:p>
        </p:txBody>
      </p:sp>
      <p:sp>
        <p:nvSpPr>
          <p:cNvPr id="4" name="Content Placeholder 2">
            <a:extLst>
              <a:ext uri="{FF2B5EF4-FFF2-40B4-BE49-F238E27FC236}">
                <a16:creationId xmlns:a16="http://schemas.microsoft.com/office/drawing/2014/main" id="{C2634E21-6EDA-8305-7DD2-2685F199A39E}"/>
              </a:ext>
            </a:extLst>
          </p:cNvPr>
          <p:cNvSpPr txBox="1">
            <a:spLocks/>
          </p:cNvSpPr>
          <p:nvPr/>
        </p:nvSpPr>
        <p:spPr>
          <a:xfrm>
            <a:off x="7167418" y="1579282"/>
            <a:ext cx="3801197" cy="482599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a:p>
        </p:txBody>
      </p:sp>
      <p:sp>
        <p:nvSpPr>
          <p:cNvPr id="5" name="Content Placeholder 2">
            <a:extLst>
              <a:ext uri="{FF2B5EF4-FFF2-40B4-BE49-F238E27FC236}">
                <a16:creationId xmlns:a16="http://schemas.microsoft.com/office/drawing/2014/main" id="{452B616A-FF66-00DA-780D-17E4010F96F8}"/>
              </a:ext>
            </a:extLst>
          </p:cNvPr>
          <p:cNvSpPr txBox="1">
            <a:spLocks/>
          </p:cNvSpPr>
          <p:nvPr/>
        </p:nvSpPr>
        <p:spPr>
          <a:xfrm>
            <a:off x="7883382" y="1579281"/>
            <a:ext cx="3801197" cy="482599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a:p>
        </p:txBody>
      </p:sp>
      <p:sp>
        <p:nvSpPr>
          <p:cNvPr id="6" name="Content Placeholder 2">
            <a:extLst>
              <a:ext uri="{FF2B5EF4-FFF2-40B4-BE49-F238E27FC236}">
                <a16:creationId xmlns:a16="http://schemas.microsoft.com/office/drawing/2014/main" id="{46552370-DC5B-D49A-7E64-5569156939CA}"/>
              </a:ext>
            </a:extLst>
          </p:cNvPr>
          <p:cNvSpPr txBox="1">
            <a:spLocks/>
          </p:cNvSpPr>
          <p:nvPr/>
        </p:nvSpPr>
        <p:spPr>
          <a:xfrm>
            <a:off x="6650039" y="968957"/>
            <a:ext cx="4754347" cy="482599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r>
              <a:rPr lang="en-US" sz="3200" b="1" dirty="0"/>
              <a:t>Sergi</a:t>
            </a:r>
          </a:p>
        </p:txBody>
      </p:sp>
      <p:graphicFrame>
        <p:nvGraphicFramePr>
          <p:cNvPr id="7" name="Table 6">
            <a:extLst>
              <a:ext uri="{FF2B5EF4-FFF2-40B4-BE49-F238E27FC236}">
                <a16:creationId xmlns:a16="http://schemas.microsoft.com/office/drawing/2014/main" id="{82566FB5-AE9A-6DAB-F0C3-50E0FD45A0D1}"/>
              </a:ext>
            </a:extLst>
          </p:cNvPr>
          <p:cNvGraphicFramePr>
            <a:graphicFrameLocks noGrp="1"/>
          </p:cNvGraphicFramePr>
          <p:nvPr>
            <p:extLst>
              <p:ext uri="{D42A27DB-BD31-4B8C-83A1-F6EECF244321}">
                <p14:modId xmlns:p14="http://schemas.microsoft.com/office/powerpoint/2010/main" val="4082817560"/>
              </p:ext>
            </p:extLst>
          </p:nvPr>
        </p:nvGraphicFramePr>
        <p:xfrm>
          <a:off x="556930" y="1567321"/>
          <a:ext cx="5426654" cy="5035195"/>
        </p:xfrm>
        <a:graphic>
          <a:graphicData uri="http://schemas.openxmlformats.org/drawingml/2006/table">
            <a:tbl>
              <a:tblPr firstRow="1" bandRow="1">
                <a:tableStyleId>{5C22544A-7EE6-4342-B048-85BDC9FD1C3A}</a:tableStyleId>
              </a:tblPr>
              <a:tblGrid>
                <a:gridCol w="4112204">
                  <a:extLst>
                    <a:ext uri="{9D8B030D-6E8A-4147-A177-3AD203B41FA5}">
                      <a16:colId xmlns:a16="http://schemas.microsoft.com/office/drawing/2014/main" val="4238587561"/>
                    </a:ext>
                  </a:extLst>
                </a:gridCol>
                <a:gridCol w="1314450">
                  <a:extLst>
                    <a:ext uri="{9D8B030D-6E8A-4147-A177-3AD203B41FA5}">
                      <a16:colId xmlns:a16="http://schemas.microsoft.com/office/drawing/2014/main" val="1564756981"/>
                    </a:ext>
                  </a:extLst>
                </a:gridCol>
              </a:tblGrid>
              <a:tr h="366959">
                <a:tc>
                  <a:txBody>
                    <a:bodyPr/>
                    <a:lstStyle/>
                    <a:p>
                      <a:r>
                        <a:rPr lang="en-US" b="1" dirty="0"/>
                        <a:t>Task</a:t>
                      </a:r>
                    </a:p>
                  </a:txBody>
                  <a:tcPr>
                    <a:solidFill>
                      <a:schemeClr val="tx1">
                        <a:lumMod val="65000"/>
                      </a:schemeClr>
                    </a:solidFill>
                  </a:tcPr>
                </a:tc>
                <a:tc>
                  <a:txBody>
                    <a:bodyPr/>
                    <a:lstStyle/>
                    <a:p>
                      <a:r>
                        <a:rPr lang="en-US" b="1" dirty="0"/>
                        <a:t>DeadLine</a:t>
                      </a:r>
                    </a:p>
                  </a:txBody>
                  <a:tcPr>
                    <a:solidFill>
                      <a:schemeClr val="tx1">
                        <a:lumMod val="65000"/>
                      </a:schemeClr>
                    </a:solidFill>
                  </a:tcPr>
                </a:tc>
                <a:extLst>
                  <a:ext uri="{0D108BD9-81ED-4DB2-BD59-A6C34878D82A}">
                    <a16:rowId xmlns:a16="http://schemas.microsoft.com/office/drawing/2014/main" val="1989582001"/>
                  </a:ext>
                </a:extLst>
              </a:tr>
              <a:tr h="366959">
                <a:tc>
                  <a:txBody>
                    <a:bodyPr/>
                    <a:lstStyle/>
                    <a:p>
                      <a:r>
                        <a:rPr lang="en-US" b="0" dirty="0">
                          <a:solidFill>
                            <a:schemeClr val="tx1"/>
                          </a:solidFill>
                        </a:rPr>
                        <a:t>GitHub. Create repository</a:t>
                      </a:r>
                    </a:p>
                  </a:txBody>
                  <a:tcPr>
                    <a:solidFill>
                      <a:schemeClr val="tx1">
                        <a:lumMod val="65000"/>
                      </a:schemeClr>
                    </a:solidFill>
                  </a:tcPr>
                </a:tc>
                <a:tc>
                  <a:txBody>
                    <a:bodyPr/>
                    <a:lstStyle/>
                    <a:p>
                      <a:r>
                        <a:rPr lang="en-US" b="0" dirty="0">
                          <a:solidFill>
                            <a:schemeClr val="tx1"/>
                          </a:solidFill>
                        </a:rPr>
                        <a:t>02/09/25</a:t>
                      </a:r>
                    </a:p>
                  </a:txBody>
                  <a:tcPr>
                    <a:solidFill>
                      <a:schemeClr val="tx1">
                        <a:lumMod val="65000"/>
                      </a:schemeClr>
                    </a:solidFill>
                  </a:tcPr>
                </a:tc>
                <a:extLst>
                  <a:ext uri="{0D108BD9-81ED-4DB2-BD59-A6C34878D82A}">
                    <a16:rowId xmlns:a16="http://schemas.microsoft.com/office/drawing/2014/main" val="3930355523"/>
                  </a:ext>
                </a:extLst>
              </a:tr>
              <a:tr h="366959">
                <a:tc>
                  <a:txBody>
                    <a:bodyPr/>
                    <a:lstStyle/>
                    <a:p>
                      <a:r>
                        <a:rPr lang="en-US" dirty="0">
                          <a:solidFill>
                            <a:schemeClr val="tx1"/>
                          </a:solidFill>
                        </a:rPr>
                        <a:t>Readme.md</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02/09/25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1064121504"/>
                  </a:ext>
                </a:extLst>
              </a:tr>
              <a:tr h="366959">
                <a:tc>
                  <a:txBody>
                    <a:bodyPr/>
                    <a:lstStyle/>
                    <a:p>
                      <a:r>
                        <a:rPr lang="en-US" dirty="0">
                          <a:solidFill>
                            <a:schemeClr val="tx1"/>
                          </a:solidFill>
                        </a:rPr>
                        <a:t>Create basic classes and objects</a:t>
                      </a:r>
                    </a:p>
                  </a:txBody>
                  <a:tcPr>
                    <a:solidFill>
                      <a:schemeClr val="tx1">
                        <a:lumMod val="65000"/>
                      </a:schemeClr>
                    </a:solidFill>
                  </a:tcPr>
                </a:tc>
                <a:tc>
                  <a:txBody>
                    <a:bodyPr/>
                    <a:lstStyle/>
                    <a:p>
                      <a:r>
                        <a:rPr lang="en-US" dirty="0">
                          <a:solidFill>
                            <a:schemeClr val="tx1"/>
                          </a:solidFill>
                        </a:rPr>
                        <a:t>02/09/25</a:t>
                      </a:r>
                    </a:p>
                  </a:txBody>
                  <a:tcPr>
                    <a:solidFill>
                      <a:schemeClr val="tx1">
                        <a:lumMod val="65000"/>
                      </a:schemeClr>
                    </a:solidFill>
                  </a:tcPr>
                </a:tc>
                <a:extLst>
                  <a:ext uri="{0D108BD9-81ED-4DB2-BD59-A6C34878D82A}">
                    <a16:rowId xmlns:a16="http://schemas.microsoft.com/office/drawing/2014/main" val="1720635701"/>
                  </a:ext>
                </a:extLst>
              </a:tr>
              <a:tr h="366959">
                <a:tc>
                  <a:txBody>
                    <a:bodyPr/>
                    <a:lstStyle/>
                    <a:p>
                      <a:r>
                        <a:rPr lang="en-US" dirty="0">
                          <a:solidFill>
                            <a:schemeClr val="tx1"/>
                          </a:solidFill>
                        </a:rPr>
                        <a:t>Describe classes: Product, Shelf</a:t>
                      </a:r>
                    </a:p>
                  </a:txBody>
                  <a:tcPr>
                    <a:solidFill>
                      <a:schemeClr val="tx1">
                        <a:lumMod val="65000"/>
                      </a:schemeClr>
                    </a:solidFill>
                  </a:tcPr>
                </a:tc>
                <a:tc>
                  <a:txBody>
                    <a:bodyPr/>
                    <a:lstStyle/>
                    <a:p>
                      <a:r>
                        <a:rPr lang="en-US" dirty="0">
                          <a:solidFill>
                            <a:schemeClr val="tx1"/>
                          </a:solidFill>
                        </a:rPr>
                        <a:t>02/10/25</a:t>
                      </a:r>
                    </a:p>
                  </a:txBody>
                  <a:tcPr>
                    <a:solidFill>
                      <a:schemeClr val="tx1">
                        <a:lumMod val="65000"/>
                      </a:schemeClr>
                    </a:solidFill>
                  </a:tcPr>
                </a:tc>
                <a:extLst>
                  <a:ext uri="{0D108BD9-81ED-4DB2-BD59-A6C34878D82A}">
                    <a16:rowId xmlns:a16="http://schemas.microsoft.com/office/drawing/2014/main" val="4223440361"/>
                  </a:ext>
                </a:extLst>
              </a:tr>
              <a:tr h="0">
                <a:tc>
                  <a:txBody>
                    <a:bodyPr/>
                    <a:lstStyle/>
                    <a:p>
                      <a:r>
                        <a:rPr lang="en-US" dirty="0">
                          <a:solidFill>
                            <a:schemeClr val="tx1"/>
                          </a:solidFill>
                        </a:rPr>
                        <a:t>Create user console menu</a:t>
                      </a:r>
                    </a:p>
                  </a:txBody>
                  <a:tcPr>
                    <a:solidFill>
                      <a:schemeClr val="tx1">
                        <a:lumMod val="65000"/>
                      </a:schemeClr>
                    </a:solidFill>
                  </a:tcPr>
                </a:tc>
                <a:tc>
                  <a:txBody>
                    <a:bodyPr/>
                    <a:lstStyle/>
                    <a:p>
                      <a:r>
                        <a:rPr lang="en-US" dirty="0">
                          <a:solidFill>
                            <a:schemeClr val="tx1"/>
                          </a:solidFill>
                        </a:rPr>
                        <a:t>02/10/25</a:t>
                      </a:r>
                    </a:p>
                  </a:txBody>
                  <a:tcPr>
                    <a:solidFill>
                      <a:schemeClr val="tx1">
                        <a:lumMod val="65000"/>
                      </a:schemeClr>
                    </a:solidFill>
                  </a:tcPr>
                </a:tc>
                <a:extLst>
                  <a:ext uri="{0D108BD9-81ED-4DB2-BD59-A6C34878D82A}">
                    <a16:rowId xmlns:a16="http://schemas.microsoft.com/office/drawing/2014/main" val="709660734"/>
                  </a:ext>
                </a:extLst>
              </a:tr>
              <a:tr h="274020">
                <a:tc>
                  <a:txBody>
                    <a:bodyPr/>
                    <a:lstStyle/>
                    <a:p>
                      <a:r>
                        <a:rPr lang="en-US" dirty="0">
                          <a:solidFill>
                            <a:schemeClr val="tx1"/>
                          </a:solidFill>
                        </a:rPr>
                        <a:t>Create Application class and describe the main features</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825892299"/>
                  </a:ext>
                </a:extLst>
              </a:tr>
              <a:tr h="182281">
                <a:tc>
                  <a:txBody>
                    <a:bodyPr/>
                    <a:lstStyle/>
                    <a:p>
                      <a:r>
                        <a:rPr lang="en-US" dirty="0">
                          <a:solidFill>
                            <a:schemeClr val="tx1"/>
                          </a:solidFill>
                        </a:rPr>
                        <a:t>Implementation: Core functionality, Exception Handling, Input validation</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p>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2659676991"/>
                  </a:ext>
                </a:extLst>
              </a:tr>
              <a:tr h="320040">
                <a:tc>
                  <a:txBody>
                    <a:bodyPr/>
                    <a:lstStyle/>
                    <a:p>
                      <a:r>
                        <a:rPr lang="en-US" dirty="0">
                          <a:solidFill>
                            <a:schemeClr val="tx1"/>
                          </a:solidFill>
                        </a:rPr>
                        <a:t>Increasing complexity, improve the project</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02/16/25</a:t>
                      </a:r>
                    </a:p>
                    <a:p>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87498401"/>
                  </a:ext>
                </a:extLst>
              </a:tr>
              <a:tr h="320040">
                <a:tc>
                  <a:txBody>
                    <a:bodyPr/>
                    <a:lstStyle/>
                    <a:p>
                      <a:r>
                        <a:rPr lang="en-US" dirty="0">
                          <a:solidFill>
                            <a:schemeClr val="tx1"/>
                          </a:solidFill>
                        </a:rPr>
                        <a:t>Final touches: polish the code, Prepare documentation</a:t>
                      </a:r>
                    </a:p>
                  </a:txBody>
                  <a:tcPr>
                    <a:solidFill>
                      <a:schemeClr val="tx1">
                        <a:lumMod val="65000"/>
                      </a:schemeClr>
                    </a:solidFill>
                  </a:tcPr>
                </a:tc>
                <a:tc>
                  <a:txBody>
                    <a:bodyPr/>
                    <a:lstStyle/>
                    <a:p>
                      <a:r>
                        <a:rPr lang="en-US" dirty="0">
                          <a:solidFill>
                            <a:schemeClr val="tx1"/>
                          </a:solidFill>
                        </a:rPr>
                        <a:t>02/17/25</a:t>
                      </a:r>
                    </a:p>
                  </a:txBody>
                  <a:tcPr>
                    <a:solidFill>
                      <a:schemeClr val="tx1">
                        <a:lumMod val="65000"/>
                      </a:schemeClr>
                    </a:solidFill>
                  </a:tcPr>
                </a:tc>
                <a:extLst>
                  <a:ext uri="{0D108BD9-81ED-4DB2-BD59-A6C34878D82A}">
                    <a16:rowId xmlns:a16="http://schemas.microsoft.com/office/drawing/2014/main" val="2655037267"/>
                  </a:ext>
                </a:extLst>
              </a:tr>
            </a:tbl>
          </a:graphicData>
        </a:graphic>
      </p:graphicFrame>
      <p:graphicFrame>
        <p:nvGraphicFramePr>
          <p:cNvPr id="8" name="Table 7">
            <a:extLst>
              <a:ext uri="{FF2B5EF4-FFF2-40B4-BE49-F238E27FC236}">
                <a16:creationId xmlns:a16="http://schemas.microsoft.com/office/drawing/2014/main" id="{3792057B-243B-0AAC-0E55-CDBF8816AA02}"/>
              </a:ext>
            </a:extLst>
          </p:cNvPr>
          <p:cNvGraphicFramePr>
            <a:graphicFrameLocks noGrp="1"/>
          </p:cNvGraphicFramePr>
          <p:nvPr>
            <p:extLst>
              <p:ext uri="{D42A27DB-BD31-4B8C-83A1-F6EECF244321}">
                <p14:modId xmlns:p14="http://schemas.microsoft.com/office/powerpoint/2010/main" val="624876661"/>
              </p:ext>
            </p:extLst>
          </p:nvPr>
        </p:nvGraphicFramePr>
        <p:xfrm>
          <a:off x="6334125" y="1567321"/>
          <a:ext cx="5423712" cy="5035196"/>
        </p:xfrm>
        <a:graphic>
          <a:graphicData uri="http://schemas.openxmlformats.org/drawingml/2006/table">
            <a:tbl>
              <a:tblPr firstRow="1" bandRow="1">
                <a:tableStyleId>{5C22544A-7EE6-4342-B048-85BDC9FD1C3A}</a:tableStyleId>
              </a:tblPr>
              <a:tblGrid>
                <a:gridCol w="4014012">
                  <a:extLst>
                    <a:ext uri="{9D8B030D-6E8A-4147-A177-3AD203B41FA5}">
                      <a16:colId xmlns:a16="http://schemas.microsoft.com/office/drawing/2014/main" val="4238587561"/>
                    </a:ext>
                  </a:extLst>
                </a:gridCol>
                <a:gridCol w="1409700">
                  <a:extLst>
                    <a:ext uri="{9D8B030D-6E8A-4147-A177-3AD203B41FA5}">
                      <a16:colId xmlns:a16="http://schemas.microsoft.com/office/drawing/2014/main" val="1564756981"/>
                    </a:ext>
                  </a:extLst>
                </a:gridCol>
              </a:tblGrid>
              <a:tr h="381072">
                <a:tc>
                  <a:txBody>
                    <a:bodyPr/>
                    <a:lstStyle/>
                    <a:p>
                      <a:r>
                        <a:rPr lang="en-US" b="1" dirty="0"/>
                        <a:t>Task</a:t>
                      </a:r>
                    </a:p>
                  </a:txBody>
                  <a:tcPr>
                    <a:solidFill>
                      <a:schemeClr val="tx1">
                        <a:lumMod val="65000"/>
                      </a:schemeClr>
                    </a:solidFill>
                  </a:tcPr>
                </a:tc>
                <a:tc>
                  <a:txBody>
                    <a:bodyPr/>
                    <a:lstStyle/>
                    <a:p>
                      <a:r>
                        <a:rPr lang="en-US" b="1" dirty="0"/>
                        <a:t>DeadLine</a:t>
                      </a:r>
                    </a:p>
                  </a:txBody>
                  <a:tcPr>
                    <a:solidFill>
                      <a:schemeClr val="tx1">
                        <a:lumMod val="65000"/>
                      </a:schemeClr>
                    </a:solidFill>
                  </a:tcPr>
                </a:tc>
                <a:extLst>
                  <a:ext uri="{0D108BD9-81ED-4DB2-BD59-A6C34878D82A}">
                    <a16:rowId xmlns:a16="http://schemas.microsoft.com/office/drawing/2014/main" val="1989582001"/>
                  </a:ext>
                </a:extLst>
              </a:tr>
              <a:tr h="381072">
                <a:tc>
                  <a:txBody>
                    <a:bodyPr/>
                    <a:lstStyle/>
                    <a:p>
                      <a:r>
                        <a:rPr lang="en-US" b="0" dirty="0">
                          <a:solidFill>
                            <a:schemeClr val="tx1"/>
                          </a:solidFill>
                        </a:rPr>
                        <a:t>Create Maven project</a:t>
                      </a:r>
                    </a:p>
                  </a:txBody>
                  <a:tcPr>
                    <a:solidFill>
                      <a:schemeClr val="tx1">
                        <a:lumMod val="65000"/>
                      </a:schemeClr>
                    </a:solidFill>
                  </a:tcPr>
                </a:tc>
                <a:tc>
                  <a:txBody>
                    <a:bodyPr/>
                    <a:lstStyle/>
                    <a:p>
                      <a:r>
                        <a:rPr lang="en-US" b="0" dirty="0">
                          <a:solidFill>
                            <a:schemeClr val="tx1"/>
                          </a:solidFill>
                        </a:rPr>
                        <a:t>02/11/25</a:t>
                      </a:r>
                    </a:p>
                  </a:txBody>
                  <a:tcPr>
                    <a:solidFill>
                      <a:schemeClr val="tx1">
                        <a:lumMod val="65000"/>
                      </a:schemeClr>
                    </a:solidFill>
                  </a:tcPr>
                </a:tc>
                <a:extLst>
                  <a:ext uri="{0D108BD9-81ED-4DB2-BD59-A6C34878D82A}">
                    <a16:rowId xmlns:a16="http://schemas.microsoft.com/office/drawing/2014/main" val="3930355523"/>
                  </a:ext>
                </a:extLst>
              </a:tr>
              <a:tr h="664697">
                <a:tc>
                  <a:txBody>
                    <a:bodyPr/>
                    <a:lstStyle/>
                    <a:p>
                      <a:r>
                        <a:rPr lang="en-US" dirty="0">
                          <a:solidFill>
                            <a:schemeClr val="tx1"/>
                          </a:solidFill>
                        </a:rPr>
                        <a:t>Crate class Object BTO</a:t>
                      </a:r>
                      <a:r>
                        <a:rPr lang="he-IL" dirty="0">
                          <a:solidFill>
                            <a:schemeClr val="tx1"/>
                          </a:solidFill>
                        </a:rPr>
                        <a:t> </a:t>
                      </a:r>
                      <a:r>
                        <a:rPr lang="en-US" dirty="0">
                          <a:solidFill>
                            <a:schemeClr val="tx1"/>
                          </a:solidFill>
                        </a:rPr>
                        <a:t>to control *.json</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1064121504"/>
                  </a:ext>
                </a:extLst>
              </a:tr>
              <a:tr h="664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Create Authentication class and methods</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1720635701"/>
                  </a:ext>
                </a:extLst>
              </a:tr>
              <a:tr h="664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Create Application class and describe the main features</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4223440361"/>
                  </a:ext>
                </a:extLst>
              </a:tr>
              <a:tr h="94956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Implementation: Core functionality, Exception Handling, Input validation</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02/13/25</a:t>
                      </a:r>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709660734"/>
                  </a:ext>
                </a:extLst>
              </a:tr>
              <a:tr h="664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Increasing complexity, improve the project</a:t>
                      </a:r>
                    </a:p>
                  </a:txBody>
                  <a:tcPr>
                    <a:solidFill>
                      <a:schemeClr val="tx1">
                        <a:lumMod val="65000"/>
                      </a:schemeClr>
                    </a:solidFill>
                  </a:tcPr>
                </a:tc>
                <a:tc>
                  <a:txBody>
                    <a:bodyPr/>
                    <a:lstStyle/>
                    <a:p>
                      <a:r>
                        <a:rPr lang="en-US" dirty="0">
                          <a:solidFill>
                            <a:schemeClr val="tx1"/>
                          </a:solidFill>
                        </a:rPr>
                        <a:t>02/16/25</a:t>
                      </a:r>
                    </a:p>
                  </a:txBody>
                  <a:tcPr>
                    <a:solidFill>
                      <a:schemeClr val="tx1">
                        <a:lumMod val="65000"/>
                      </a:schemeClr>
                    </a:solidFill>
                  </a:tcPr>
                </a:tc>
                <a:extLst>
                  <a:ext uri="{0D108BD9-81ED-4DB2-BD59-A6C34878D82A}">
                    <a16:rowId xmlns:a16="http://schemas.microsoft.com/office/drawing/2014/main" val="2734848548"/>
                  </a:ext>
                </a:extLst>
              </a:tr>
              <a:tr h="664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Final touches: polish the code, Prepare documentation</a:t>
                      </a:r>
                    </a:p>
                  </a:txBody>
                  <a:tcPr>
                    <a:solidFill>
                      <a:schemeClr val="tx1">
                        <a:lumMod val="6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chemeClr val="tx1"/>
                          </a:solidFill>
                        </a:rPr>
                        <a:t>02/17/25</a:t>
                      </a:r>
                    </a:p>
                    <a:p>
                      <a:endParaRPr lang="en-US" dirty="0">
                        <a:solidFill>
                          <a:schemeClr val="tx1"/>
                        </a:solidFill>
                      </a:endParaRPr>
                    </a:p>
                  </a:txBody>
                  <a:tcPr>
                    <a:solidFill>
                      <a:schemeClr val="tx1">
                        <a:lumMod val="65000"/>
                      </a:schemeClr>
                    </a:solidFill>
                  </a:tcPr>
                </a:tc>
                <a:extLst>
                  <a:ext uri="{0D108BD9-81ED-4DB2-BD59-A6C34878D82A}">
                    <a16:rowId xmlns:a16="http://schemas.microsoft.com/office/drawing/2014/main" val="3920427286"/>
                  </a:ext>
                </a:extLst>
              </a:tr>
            </a:tbl>
          </a:graphicData>
        </a:graphic>
      </p:graphicFrame>
    </p:spTree>
    <p:extLst>
      <p:ext uri="{BB962C8B-B14F-4D97-AF65-F5344CB8AC3E}">
        <p14:creationId xmlns:p14="http://schemas.microsoft.com/office/powerpoint/2010/main" val="1632842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86B45-85D0-AC3E-2C91-4E6A1065C085}"/>
              </a:ext>
            </a:extLst>
          </p:cNvPr>
          <p:cNvSpPr>
            <a:spLocks noGrp="1"/>
          </p:cNvSpPr>
          <p:nvPr>
            <p:ph type="title"/>
          </p:nvPr>
        </p:nvSpPr>
        <p:spPr>
          <a:xfrm>
            <a:off x="609534" y="727909"/>
            <a:ext cx="9404723" cy="836586"/>
          </a:xfrm>
        </p:spPr>
        <p:txBody>
          <a:bodyPr/>
          <a:lstStyle/>
          <a:p>
            <a:r>
              <a:rPr lang="en-US" dirty="0"/>
              <a:t>Designing, App structure</a:t>
            </a:r>
          </a:p>
        </p:txBody>
      </p:sp>
      <p:sp>
        <p:nvSpPr>
          <p:cNvPr id="6" name="Rectangle 5">
            <a:extLst>
              <a:ext uri="{FF2B5EF4-FFF2-40B4-BE49-F238E27FC236}">
                <a16:creationId xmlns:a16="http://schemas.microsoft.com/office/drawing/2014/main" id="{56EDCA36-D543-30EE-8A4F-31CD75DA7DB2}"/>
              </a:ext>
            </a:extLst>
          </p:cNvPr>
          <p:cNvSpPr/>
          <p:nvPr/>
        </p:nvSpPr>
        <p:spPr>
          <a:xfrm>
            <a:off x="4996428" y="2100136"/>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Main</a:t>
            </a:r>
          </a:p>
        </p:txBody>
      </p:sp>
      <p:cxnSp>
        <p:nvCxnSpPr>
          <p:cNvPr id="14" name="Straight Connector 13">
            <a:extLst>
              <a:ext uri="{FF2B5EF4-FFF2-40B4-BE49-F238E27FC236}">
                <a16:creationId xmlns:a16="http://schemas.microsoft.com/office/drawing/2014/main" id="{68CC64BA-C89E-3D0D-9347-2BAC556F20B5}"/>
              </a:ext>
            </a:extLst>
          </p:cNvPr>
          <p:cNvCxnSpPr>
            <a:cxnSpLocks/>
            <a:endCxn id="22" idx="0"/>
          </p:cNvCxnSpPr>
          <p:nvPr/>
        </p:nvCxnSpPr>
        <p:spPr>
          <a:xfrm>
            <a:off x="3163824" y="4352544"/>
            <a:ext cx="0" cy="3474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5E9329E-3DD4-804C-EDD2-FF107344A64F}"/>
              </a:ext>
            </a:extLst>
          </p:cNvPr>
          <p:cNvSpPr/>
          <p:nvPr/>
        </p:nvSpPr>
        <p:spPr>
          <a:xfrm>
            <a:off x="2189988" y="3913632"/>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HomeStorage</a:t>
            </a:r>
          </a:p>
        </p:txBody>
      </p:sp>
      <p:sp>
        <p:nvSpPr>
          <p:cNvPr id="19" name="Rectangle 18">
            <a:extLst>
              <a:ext uri="{FF2B5EF4-FFF2-40B4-BE49-F238E27FC236}">
                <a16:creationId xmlns:a16="http://schemas.microsoft.com/office/drawing/2014/main" id="{7A0A11BE-7C21-1727-58A9-61FF6E5D7CD0}"/>
              </a:ext>
            </a:extLst>
          </p:cNvPr>
          <p:cNvSpPr/>
          <p:nvPr/>
        </p:nvSpPr>
        <p:spPr>
          <a:xfrm>
            <a:off x="4996428" y="3127248"/>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Application</a:t>
            </a:r>
          </a:p>
        </p:txBody>
      </p:sp>
      <p:cxnSp>
        <p:nvCxnSpPr>
          <p:cNvPr id="20" name="Straight Connector 19">
            <a:extLst>
              <a:ext uri="{FF2B5EF4-FFF2-40B4-BE49-F238E27FC236}">
                <a16:creationId xmlns:a16="http://schemas.microsoft.com/office/drawing/2014/main" id="{4B2CFC58-57B7-D14C-4C47-B1D522CDC8B8}"/>
              </a:ext>
            </a:extLst>
          </p:cNvPr>
          <p:cNvCxnSpPr>
            <a:cxnSpLocks/>
          </p:cNvCxnSpPr>
          <p:nvPr/>
        </p:nvCxnSpPr>
        <p:spPr>
          <a:xfrm>
            <a:off x="5953488" y="2539048"/>
            <a:ext cx="0" cy="5669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3436AAA-0D01-C990-62EB-6026011B8D6B}"/>
              </a:ext>
            </a:extLst>
          </p:cNvPr>
          <p:cNvSpPr/>
          <p:nvPr/>
        </p:nvSpPr>
        <p:spPr>
          <a:xfrm>
            <a:off x="2189988" y="4700015"/>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Shelf</a:t>
            </a:r>
          </a:p>
        </p:txBody>
      </p:sp>
      <p:sp>
        <p:nvSpPr>
          <p:cNvPr id="23" name="Rectangle 22">
            <a:extLst>
              <a:ext uri="{FF2B5EF4-FFF2-40B4-BE49-F238E27FC236}">
                <a16:creationId xmlns:a16="http://schemas.microsoft.com/office/drawing/2014/main" id="{99720AEB-D3B1-7799-F6EF-A4E6075ADBEA}"/>
              </a:ext>
            </a:extLst>
          </p:cNvPr>
          <p:cNvSpPr/>
          <p:nvPr/>
        </p:nvSpPr>
        <p:spPr>
          <a:xfrm>
            <a:off x="2189988" y="5486398"/>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Product</a:t>
            </a:r>
          </a:p>
        </p:txBody>
      </p:sp>
      <p:sp>
        <p:nvSpPr>
          <p:cNvPr id="24" name="Rectangle 23">
            <a:extLst>
              <a:ext uri="{FF2B5EF4-FFF2-40B4-BE49-F238E27FC236}">
                <a16:creationId xmlns:a16="http://schemas.microsoft.com/office/drawing/2014/main" id="{A615DF1E-4B64-8061-DA1B-2CB7FCA3155C}"/>
              </a:ext>
            </a:extLst>
          </p:cNvPr>
          <p:cNvSpPr/>
          <p:nvPr/>
        </p:nvSpPr>
        <p:spPr>
          <a:xfrm>
            <a:off x="7799820" y="3934905"/>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Accounting</a:t>
            </a:r>
          </a:p>
        </p:txBody>
      </p:sp>
      <p:sp>
        <p:nvSpPr>
          <p:cNvPr id="25" name="Rectangle 24">
            <a:extLst>
              <a:ext uri="{FF2B5EF4-FFF2-40B4-BE49-F238E27FC236}">
                <a16:creationId xmlns:a16="http://schemas.microsoft.com/office/drawing/2014/main" id="{03E31B2A-78E3-D7B5-AAAE-F614B5B60824}"/>
              </a:ext>
            </a:extLst>
          </p:cNvPr>
          <p:cNvSpPr/>
          <p:nvPr/>
        </p:nvSpPr>
        <p:spPr>
          <a:xfrm>
            <a:off x="7799820" y="4700015"/>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User</a:t>
            </a:r>
          </a:p>
        </p:txBody>
      </p:sp>
      <p:sp>
        <p:nvSpPr>
          <p:cNvPr id="26" name="Rectangle 25">
            <a:extLst>
              <a:ext uri="{FF2B5EF4-FFF2-40B4-BE49-F238E27FC236}">
                <a16:creationId xmlns:a16="http://schemas.microsoft.com/office/drawing/2014/main" id="{1525FD86-8CEA-FB60-09F9-B007B7D9195B}"/>
              </a:ext>
            </a:extLst>
          </p:cNvPr>
          <p:cNvSpPr/>
          <p:nvPr/>
        </p:nvSpPr>
        <p:spPr>
          <a:xfrm>
            <a:off x="4996428" y="4443985"/>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solidFill>
              </a:rPr>
              <a:t>ObjectBTO</a:t>
            </a:r>
            <a:endParaRPr lang="en-US" b="1" dirty="0">
              <a:solidFill>
                <a:schemeClr val="tx1">
                  <a:lumMod val="95000"/>
                </a:schemeClr>
              </a:solidFill>
            </a:endParaRPr>
          </a:p>
        </p:txBody>
      </p:sp>
      <p:sp>
        <p:nvSpPr>
          <p:cNvPr id="27" name="Rectangle 26">
            <a:extLst>
              <a:ext uri="{FF2B5EF4-FFF2-40B4-BE49-F238E27FC236}">
                <a16:creationId xmlns:a16="http://schemas.microsoft.com/office/drawing/2014/main" id="{7508959E-E012-8656-DD82-877A2BA94AF7}"/>
              </a:ext>
            </a:extLst>
          </p:cNvPr>
          <p:cNvSpPr/>
          <p:nvPr/>
        </p:nvSpPr>
        <p:spPr>
          <a:xfrm>
            <a:off x="4996428" y="5266942"/>
            <a:ext cx="1947672" cy="43891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tx1">
                    <a:lumMod val="95000"/>
                  </a:schemeClr>
                </a:solidFill>
              </a:rPr>
              <a:t>JSON</a:t>
            </a:r>
          </a:p>
        </p:txBody>
      </p:sp>
      <p:cxnSp>
        <p:nvCxnSpPr>
          <p:cNvPr id="29" name="Straight Arrow Connector 28">
            <a:extLst>
              <a:ext uri="{FF2B5EF4-FFF2-40B4-BE49-F238E27FC236}">
                <a16:creationId xmlns:a16="http://schemas.microsoft.com/office/drawing/2014/main" id="{5667245E-B84B-20A7-9075-564DEC3AD87C}"/>
              </a:ext>
            </a:extLst>
          </p:cNvPr>
          <p:cNvCxnSpPr>
            <a:cxnSpLocks/>
            <a:stCxn id="19" idx="2"/>
            <a:endCxn id="26" idx="0"/>
          </p:cNvCxnSpPr>
          <p:nvPr/>
        </p:nvCxnSpPr>
        <p:spPr>
          <a:xfrm>
            <a:off x="5970264" y="3566160"/>
            <a:ext cx="0" cy="87782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FC6232D-B3F0-01AF-5F60-D0F5FF82F74B}"/>
              </a:ext>
            </a:extLst>
          </p:cNvPr>
          <p:cNvCxnSpPr>
            <a:cxnSpLocks/>
            <a:endCxn id="27" idx="0"/>
          </p:cNvCxnSpPr>
          <p:nvPr/>
        </p:nvCxnSpPr>
        <p:spPr>
          <a:xfrm>
            <a:off x="5970264" y="4882897"/>
            <a:ext cx="0" cy="38404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21C059B-C07A-EFD3-9A24-048D15B72AEE}"/>
              </a:ext>
            </a:extLst>
          </p:cNvPr>
          <p:cNvCxnSpPr>
            <a:cxnSpLocks/>
          </p:cNvCxnSpPr>
          <p:nvPr/>
        </p:nvCxnSpPr>
        <p:spPr>
          <a:xfrm>
            <a:off x="8773656" y="3361945"/>
            <a:ext cx="0" cy="572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B6D6B786-DE12-6435-90B9-C49575210B1E}"/>
              </a:ext>
            </a:extLst>
          </p:cNvPr>
          <p:cNvCxnSpPr>
            <a:cxnSpLocks/>
          </p:cNvCxnSpPr>
          <p:nvPr/>
        </p:nvCxnSpPr>
        <p:spPr>
          <a:xfrm flipH="1">
            <a:off x="6944100" y="3361945"/>
            <a:ext cx="182955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3712922-CA87-7110-5B36-E2D1027316D4}"/>
              </a:ext>
            </a:extLst>
          </p:cNvPr>
          <p:cNvCxnSpPr>
            <a:cxnSpLocks/>
          </p:cNvCxnSpPr>
          <p:nvPr/>
        </p:nvCxnSpPr>
        <p:spPr>
          <a:xfrm>
            <a:off x="3169920" y="5138927"/>
            <a:ext cx="0" cy="3474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EA102EB-89CD-0C1A-0A76-9D5C2C0EADA2}"/>
              </a:ext>
            </a:extLst>
          </p:cNvPr>
          <p:cNvCxnSpPr>
            <a:cxnSpLocks/>
          </p:cNvCxnSpPr>
          <p:nvPr/>
        </p:nvCxnSpPr>
        <p:spPr>
          <a:xfrm>
            <a:off x="3163824" y="3346704"/>
            <a:ext cx="183260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4A32192-2770-7722-A558-937F342EBC93}"/>
              </a:ext>
            </a:extLst>
          </p:cNvPr>
          <p:cNvCxnSpPr>
            <a:cxnSpLocks/>
          </p:cNvCxnSpPr>
          <p:nvPr/>
        </p:nvCxnSpPr>
        <p:spPr>
          <a:xfrm>
            <a:off x="3165336" y="3361945"/>
            <a:ext cx="0" cy="572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5AEC0B6-FD36-36B1-3570-E99BE6E08B46}"/>
              </a:ext>
            </a:extLst>
          </p:cNvPr>
          <p:cNvCxnSpPr>
            <a:cxnSpLocks/>
          </p:cNvCxnSpPr>
          <p:nvPr/>
        </p:nvCxnSpPr>
        <p:spPr>
          <a:xfrm>
            <a:off x="8773656" y="4373817"/>
            <a:ext cx="0" cy="3474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9018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208</TotalTime>
  <Words>360</Words>
  <Application>Microsoft Office PowerPoint</Application>
  <PresentationFormat>Widescreen</PresentationFormat>
  <Paragraphs>79</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Abadi Extra Light</vt:lpstr>
      <vt:lpstr>Century Gothic</vt:lpstr>
      <vt:lpstr>Wingdings 3</vt:lpstr>
      <vt:lpstr>Ion</vt:lpstr>
      <vt:lpstr>PowerPoint Presentation</vt:lpstr>
      <vt:lpstr>HSMS – is a part of our big Smart Home project</vt:lpstr>
      <vt:lpstr>Your Home Storage</vt:lpstr>
      <vt:lpstr>What problem does it solve</vt:lpstr>
      <vt:lpstr>Key features</vt:lpstr>
      <vt:lpstr>Authentication in App</vt:lpstr>
      <vt:lpstr>Time Schedule planning</vt:lpstr>
      <vt:lpstr>Designing, App 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Dmitrii Builin</dc:creator>
  <cp:lastModifiedBy>Dmitrii Builin</cp:lastModifiedBy>
  <cp:revision>10</cp:revision>
  <dcterms:created xsi:type="dcterms:W3CDTF">2025-02-09T13:39:23Z</dcterms:created>
  <dcterms:modified xsi:type="dcterms:W3CDTF">2025-02-09T17:08:25Z</dcterms:modified>
</cp:coreProperties>
</file>

<file path=docProps/thumbnail.jpeg>
</file>